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3"/>
  </p:notesMasterIdLst>
  <p:sldIdLst>
    <p:sldId id="256" r:id="rId5"/>
    <p:sldId id="259" r:id="rId6"/>
    <p:sldId id="257" r:id="rId7"/>
    <p:sldId id="260" r:id="rId8"/>
    <p:sldId id="261" r:id="rId9"/>
    <p:sldId id="263" r:id="rId10"/>
    <p:sldId id="265" r:id="rId11"/>
    <p:sldId id="264" r:id="rId12"/>
    <p:sldId id="266" r:id="rId13"/>
    <p:sldId id="267" r:id="rId14"/>
    <p:sldId id="270" r:id="rId15"/>
    <p:sldId id="278" r:id="rId16"/>
    <p:sldId id="301" r:id="rId17"/>
    <p:sldId id="282" r:id="rId18"/>
    <p:sldId id="281" r:id="rId19"/>
    <p:sldId id="293" r:id="rId20"/>
    <p:sldId id="272" r:id="rId21"/>
    <p:sldId id="284" r:id="rId22"/>
    <p:sldId id="277" r:id="rId23"/>
    <p:sldId id="302" r:id="rId24"/>
    <p:sldId id="274" r:id="rId25"/>
    <p:sldId id="299" r:id="rId26"/>
    <p:sldId id="297" r:id="rId27"/>
    <p:sldId id="300" r:id="rId28"/>
    <p:sldId id="285" r:id="rId29"/>
    <p:sldId id="280" r:id="rId30"/>
    <p:sldId id="287" r:id="rId31"/>
    <p:sldId id="296" r:id="rId32"/>
    <p:sldId id="286" r:id="rId33"/>
    <p:sldId id="288" r:id="rId34"/>
    <p:sldId id="290" r:id="rId35"/>
    <p:sldId id="289" r:id="rId36"/>
    <p:sldId id="294" r:id="rId37"/>
    <p:sldId id="295" r:id="rId38"/>
    <p:sldId id="291" r:id="rId39"/>
    <p:sldId id="271" r:id="rId40"/>
    <p:sldId id="262" r:id="rId41"/>
    <p:sldId id="2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1960"/>
    <a:srgbClr val="584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660"/>
  </p:normalViewPr>
  <p:slideViewPr>
    <p:cSldViewPr snapToGrid="0">
      <p:cViewPr>
        <p:scale>
          <a:sx n="164" d="100"/>
          <a:sy n="164" d="100"/>
        </p:scale>
        <p:origin x="144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~ 13k unique tumors form clinical trials database. 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WHO tumor database (5th edition) contains 2390 standardized unique tumors.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NCIT tumor database contains 1395 standardized unique tumors.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accent1"/>
                </a:solidFill>
                <a:latin typeface="+mn-lt"/>
                <a:cs typeface="+mn-cs"/>
              </a:rPr>
              <a:t>Objective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8020920" y="1088019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 Metrics used: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2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Jarro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-Winkler distance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3. Cosine distance 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D024E228-A369-D04F-1C95-0D6BFD84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7CF4-00B6-B0E8-CE0F-F80464E1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CD8-6E02-2F50-8E7F-662775C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B418-7E67-D223-FCBD-4A5E53F4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D274-33C5-A53C-51B9-979C7CA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4607-159F-6614-E617-C7F245F4EC3D}"/>
              </a:ext>
            </a:extLst>
          </p:cNvPr>
          <p:cNvSpPr/>
          <p:nvPr/>
        </p:nvSpPr>
        <p:spPr>
          <a:xfrm>
            <a:off x="4252143" y="2405989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5B339-E4B3-69AC-2BEE-331359F5226C}"/>
              </a:ext>
            </a:extLst>
          </p:cNvPr>
          <p:cNvSpPr/>
          <p:nvPr/>
        </p:nvSpPr>
        <p:spPr>
          <a:xfrm>
            <a:off x="1361268" y="247005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CC199-803B-29B7-373F-A90D4919E6FC}"/>
              </a:ext>
            </a:extLst>
          </p:cNvPr>
          <p:cNvSpPr/>
          <p:nvPr/>
        </p:nvSpPr>
        <p:spPr>
          <a:xfrm>
            <a:off x="7014495" y="2373526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E12F6-F3F2-FC10-A982-E503269B6690}"/>
              </a:ext>
            </a:extLst>
          </p:cNvPr>
          <p:cNvSpPr/>
          <p:nvPr/>
        </p:nvSpPr>
        <p:spPr>
          <a:xfrm>
            <a:off x="2523641" y="3786677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3309E-E7C3-87D1-4CB6-1E26E29DBF25}"/>
              </a:ext>
            </a:extLst>
          </p:cNvPr>
          <p:cNvSpPr/>
          <p:nvPr/>
        </p:nvSpPr>
        <p:spPr>
          <a:xfrm>
            <a:off x="5793454" y="3786677"/>
            <a:ext cx="2831353" cy="45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</p:spTree>
    <p:extLst>
      <p:ext uri="{BB962C8B-B14F-4D97-AF65-F5344CB8AC3E}">
        <p14:creationId xmlns:p14="http://schemas.microsoft.com/office/powerpoint/2010/main" val="26527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92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3" y="1556444"/>
            <a:ext cx="4119662" cy="2845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1AFD2C3C-F24A-1797-5C0D-4199F77B4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3" y="2801881"/>
            <a:ext cx="2098728" cy="20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D3FE0-8358-70D2-C1DE-01A86AD4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CE6D-14D2-10FA-60AB-FF5922C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FF2F-6ED4-3CE7-34C5-AE1BBC9A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14EF-A0CC-8F73-12C4-97A7D618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DD91E-FD0D-2AEB-EA1A-BE9DBF654FD1}"/>
              </a:ext>
            </a:extLst>
          </p:cNvPr>
          <p:cNvGraphicFramePr>
            <a:graphicFrameLocks noGrp="1"/>
          </p:cNvGraphicFramePr>
          <p:nvPr/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484E97-F31A-2A09-DF2A-DA4DF7EA60BA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8" name="Cloud 7">
            <a:extLst>
              <a:ext uri="{FF2B5EF4-FFF2-40B4-BE49-F238E27FC236}">
                <a16:creationId xmlns:a16="http://schemas.microsoft.com/office/drawing/2014/main" id="{2B748D84-09AC-73E6-E382-69468006F576}"/>
              </a:ext>
            </a:extLst>
          </p:cNvPr>
          <p:cNvSpPr/>
          <p:nvPr/>
        </p:nvSpPr>
        <p:spPr>
          <a:xfrm>
            <a:off x="1169322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Edit distance + clustering still results in inconsistent grouping of tumors.</a:t>
            </a:r>
          </a:p>
        </p:txBody>
      </p:sp>
    </p:spTree>
    <p:extLst>
      <p:ext uri="{BB962C8B-B14F-4D97-AF65-F5344CB8AC3E}">
        <p14:creationId xmlns:p14="http://schemas.microsoft.com/office/powerpoint/2010/main" val="423530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E201A-0D0D-03F4-EAB6-A67010822247}"/>
              </a:ext>
            </a:extLst>
          </p:cNvPr>
          <p:cNvSpPr/>
          <p:nvPr/>
        </p:nvSpPr>
        <p:spPr>
          <a:xfrm>
            <a:off x="3200399" y="1745970"/>
            <a:ext cx="999641" cy="154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C7396EFB-5D6D-BDAC-7B39-D67F97E0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" y="1002260"/>
            <a:ext cx="10742441" cy="4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AEF-F6F1-E65B-44AD-7721590C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DED-E72E-C129-159B-BCD8B7E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CD72-DCE6-8D09-D1E7-8A1714B7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B9FD-F089-3B30-4B11-153CDCCB0777}"/>
              </a:ext>
            </a:extLst>
          </p:cNvPr>
          <p:cNvSpPr txBox="1"/>
          <p:nvPr/>
        </p:nvSpPr>
        <p:spPr>
          <a:xfrm>
            <a:off x="519193" y="860666"/>
            <a:ext cx="10806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low level, numeric representations of words or sentences. Words or sentences with similar meaning will have similar embedding.  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Open AI’s ADA 2.0 generates word embeddings that have 1536 dimensions.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normalized to length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Cost of generating embeddings for all tumors ~$6.00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6309-B500-1F71-31E7-F3AB5460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4EA5-F1E0-96D0-8351-94EFAD0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B42-58D7-1C71-83BA-E4A4B3D0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81CD-69D1-F7F5-D524-7A0A3089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8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1D7B9F51-7570-0F5E-6567-D50C81B7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28" y="545519"/>
            <a:ext cx="10761873" cy="5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061E-9646-FF48-C9C4-DC027C8A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6D10-4337-C99B-83CE-80626D4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328C-87C1-C954-0921-2E8E9AB47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A4D44-2D06-BDFE-5F3E-7F143E2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8CB8956-C952-C151-FF16-0ACD63BE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" y="1157243"/>
            <a:ext cx="10742441" cy="405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52FDF-A3AF-A65F-C452-9D2A29230BA3}"/>
              </a:ext>
            </a:extLst>
          </p:cNvPr>
          <p:cNvSpPr/>
          <p:nvPr/>
        </p:nvSpPr>
        <p:spPr>
          <a:xfrm>
            <a:off x="4339525" y="1999281"/>
            <a:ext cx="3750590" cy="1429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Propagation clustering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clustering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5532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89457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1946-D945-FA93-4F8C-2FF9B6B9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7984-5A26-05FC-6BBF-5330D0D2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5005-B5B6-CC60-64D3-79577147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797B-3B7A-9E9E-4787-01BCCA9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2BC32-465E-A04F-130A-2E0FC65A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71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C2A8B8-9B2A-DBE3-4DD6-2A15C85FE131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74E4BFE1-8650-7607-A8B9-272573D32C13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641CCDC-D2C6-651F-07B4-CBF8BE925468}"/>
              </a:ext>
            </a:extLst>
          </p:cNvPr>
          <p:cNvSpPr/>
          <p:nvPr/>
        </p:nvSpPr>
        <p:spPr>
          <a:xfrm>
            <a:off x="6343877" y="1749105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AF cluster can detect string variations and group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2026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47" y="0"/>
            <a:ext cx="7560133" cy="5596128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678CCD81-73A6-9CA4-60EB-65817745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8906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08779"/>
              </p:ext>
            </p:extLst>
          </p:nvPr>
        </p:nvGraphicFramePr>
        <p:xfrm>
          <a:off x="387458" y="1116301"/>
          <a:ext cx="8285172" cy="385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553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175619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41277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7558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1418095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11153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Generated embeddings using V3 Large (3072 dimensions). Better embeddings will likely lead to more consistent clusters.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Implement outlier detection inside cluster, using methods such as isolation forests or local outlier factors. This will allow us to identify clusters that need to be made sparser.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Explore possibilities to tune clustering algorithms based on different tumor classes (e.g., hematological tumors, CNS tumors).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76"/>
            <a:ext cx="11010595" cy="1143000"/>
          </a:xfrm>
        </p:spPr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7" y="1248033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E085-B192-B9CB-10FA-B3AAE82E6081}"/>
              </a:ext>
            </a:extLst>
          </p:cNvPr>
          <p:cNvSpPr txBox="1"/>
          <p:nvPr/>
        </p:nvSpPr>
        <p:spPr>
          <a:xfrm>
            <a:off x="511444" y="1464590"/>
            <a:ext cx="834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Deanne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Sangeeta Shukla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Elizabeth </a:t>
            </a:r>
            <a:r>
              <a:rPr lang="en-US" sz="2400" dirty="0" err="1"/>
              <a:t>Margolskee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01E75-1D8C-FE9E-8F69-A40CB1CFC89E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08408897-48C8-882F-D281-EFC009B4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3" y="2576090"/>
            <a:ext cx="2014779" cy="20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A3C77-4557-F909-8A45-8E0277DD73F0}"/>
              </a:ext>
            </a:extLst>
          </p:cNvPr>
          <p:cNvSpPr/>
          <p:nvPr/>
        </p:nvSpPr>
        <p:spPr>
          <a:xfrm>
            <a:off x="4153545" y="2704454"/>
            <a:ext cx="1363852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453317B8-6D5C-7F58-71AB-B1D1B426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67" y="2449955"/>
            <a:ext cx="1958090" cy="1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165B6-FA08-42F7-3B44-B1C8EAFF150D}"/>
              </a:ext>
            </a:extLst>
          </p:cNvPr>
          <p:cNvSpPr/>
          <p:nvPr/>
        </p:nvSpPr>
        <p:spPr>
          <a:xfrm>
            <a:off x="6695269" y="2750949"/>
            <a:ext cx="1534332" cy="120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B2B2A2DE-4EAE-D024-3A1D-43E3DFF9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D58D1867-FB95-AD5E-B721-E5609197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2600830"/>
            <a:ext cx="2064159" cy="20641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85F707-72DE-2DEC-9081-7C90705B6DDF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Tumors in clinical trials can be obtains from the “conditions” table. 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Table is provided in a tab separated text file containing NCT IDs and condition names in down case.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Downloaded data on Aug 22, 2023.  Data is updated monthly. </a:t>
            </a:r>
          </a:p>
          <a:p>
            <a:pPr marL="285750" indent="-285750"/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Retrieved 107,257 unique conditions/diseases.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C2B1627-7766-41C5-E844-8AF82E69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" y="1134384"/>
            <a:ext cx="10343992" cy="45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1799"/>
              </p:ext>
            </p:extLst>
          </p:nvPr>
        </p:nvGraphicFramePr>
        <p:xfrm>
          <a:off x="232756" y="681963"/>
          <a:ext cx="11366833" cy="471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cohort,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6298</TotalTime>
  <Words>3787</Words>
  <Application>Microsoft Macintosh PowerPoint</Application>
  <PresentationFormat>Widescreen</PresentationFormat>
  <Paragraphs>543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2 : Benchmark Results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Benchmark Results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 </vt:lpstr>
      <vt:lpstr>End</vt:lpstr>
      <vt:lpstr>Method 1: Edit distance Benchmark Results</vt:lpstr>
      <vt:lpstr>BACKGROUND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34</cp:revision>
  <dcterms:created xsi:type="dcterms:W3CDTF">2018-01-25T18:17:50Z</dcterms:created>
  <dcterms:modified xsi:type="dcterms:W3CDTF">2024-03-11T14:57:26Z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